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1" r:id="rId2"/>
    <p:sldId id="256" r:id="rId3"/>
    <p:sldId id="264" r:id="rId4"/>
    <p:sldId id="265" r:id="rId5"/>
    <p:sldId id="266" r:id="rId6"/>
    <p:sldId id="267" r:id="rId7"/>
    <p:sldId id="274" r:id="rId8"/>
    <p:sldId id="268" r:id="rId9"/>
    <p:sldId id="275" r:id="rId10"/>
    <p:sldId id="269" r:id="rId11"/>
    <p:sldId id="273" r:id="rId1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7D5F"/>
    <a:srgbClr val="5A963C"/>
    <a:srgbClr val="60834F"/>
    <a:srgbClr val="6574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12DEDF-DFF0-4421-93E2-BFC39F221374}" v="17" dt="2026-02-12T13:24:41.8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7" autoAdjust="0"/>
  </p:normalViewPr>
  <p:slideViewPr>
    <p:cSldViewPr snapToGrid="0" snapToObjects="1">
      <p:cViewPr varScale="1">
        <p:scale>
          <a:sx n="104" d="100"/>
          <a:sy n="104" d="100"/>
        </p:scale>
        <p:origin x="75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731323876376913E-2"/>
          <c:y val="9.1553638619135097E-2"/>
          <c:w val="0.44115601028127754"/>
          <c:h val="0.7946047927136423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Ripartizione %</c:v>
                </c:pt>
              </c:strCache>
            </c:strRef>
          </c:tx>
          <c:explosion val="3"/>
          <c:dLbls>
            <c:dLbl>
              <c:idx val="0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2C9-47A0-9DB3-57660BE1A3D3}"/>
                </c:ext>
              </c:extLst>
            </c:dLbl>
            <c:dLbl>
              <c:idx val="1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2C9-47A0-9DB3-57660BE1A3D3}"/>
                </c:ext>
              </c:extLst>
            </c:dLbl>
            <c:dLbl>
              <c:idx val="2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2C9-47A0-9DB3-57660BE1A3D3}"/>
                </c:ext>
              </c:extLst>
            </c:dLbl>
            <c:dLbl>
              <c:idx val="3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2C9-47A0-9DB3-57660BE1A3D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5F156E8-DF3F-4FC4-A4BF-BCA2472CDD89}" type="PERCENTAGE">
                      <a:rPr lang="en-US" baseline="0" smtClean="0"/>
                      <a:pPr/>
                      <a:t>[PERCENTUALE]</a:t>
                    </a:fld>
                    <a:endParaRPr lang="it-IT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D2C9-47A0-9DB3-57660BE1A3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800" b="1">
                    <a:solidFill>
                      <a:schemeClr val="bg1"/>
                    </a:solidFill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Gestione CER</c:v>
                </c:pt>
                <c:pt idx="1">
                  <c:v>Produttori</c:v>
                </c:pt>
                <c:pt idx="2">
                  <c:v>Imprese</c:v>
                </c:pt>
                <c:pt idx="3">
                  <c:v>Famiglie/Enti</c:v>
                </c:pt>
                <c:pt idx="4">
                  <c:v>Progetti sociali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</c:v>
                </c:pt>
                <c:pt idx="1">
                  <c:v>30</c:v>
                </c:pt>
                <c:pt idx="2">
                  <c:v>15</c:v>
                </c:pt>
                <c:pt idx="3">
                  <c:v>15</c:v>
                </c:pt>
                <c:pt idx="4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2C9-47A0-9DB3-57660BE1A3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l"/>
      <c:layout>
        <c:manualLayout>
          <c:xMode val="edge"/>
          <c:yMode val="edge"/>
          <c:x val="0.55315856856754364"/>
          <c:y val="8.6852650575360374E-2"/>
          <c:w val="0.41738447241929916"/>
          <c:h val="0.83020295362152541"/>
        </c:manualLayout>
      </c:layout>
      <c:overlay val="0"/>
      <c:txPr>
        <a:bodyPr/>
        <a:lstStyle/>
        <a:p>
          <a:pPr>
            <a:defRPr sz="2800"/>
          </a:pPr>
          <a:endParaRPr lang="it-I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0000"/>
            <a:lum/>
          </a:blip>
          <a:srcRect/>
          <a:tile tx="0" ty="0" sx="96000" sy="94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eu-central-1.protection.sophos.com/?d=comune.cuneo.it&amp;u=aHR0cHM6Ly93d3cuY29tdW5lLmN1bmVvLml0L3NlcnZpemlvL2FkZXJpcmUtYWxsYS1jZXItY3VuZW8tZW5lcmdpZS1yaW5ub3ZhYmlsaS8=&amp;i=NjJiMDM3MjQyNTY4ZWMxMTU0NzA5NWI5&amp;t=YWt4QzZvcWp5RUFOQTR5VHlybDJOMVlsZzNjNDEzNnQ4ZnJhY3BQVWFjaz0=&amp;h=66998c56a0064440b287e694012addf1&amp;s=AVNPUEhUT0NFTkNSWVBUSVYmAU2XW7a7lORgOHLBHZ9tDYdbx8VB5MPk-gzWqWtqFA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www.gse.it/servizi-per-te/autoconsumo/mappa-interattiva-delle-cabine-primarie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tmp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magine 19" descr="Immagine che contiene paesaggio, aria aperta, albero, montagna&#10;&#10;Descrizione generata automaticamente">
            <a:extLst>
              <a:ext uri="{FF2B5EF4-FFF2-40B4-BE49-F238E27FC236}">
                <a16:creationId xmlns:a16="http://schemas.microsoft.com/office/drawing/2014/main" id="{A04BF290-76EF-41BE-1F2D-82EC7BF6D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9" r="21197" b="4580"/>
          <a:stretch>
            <a:fillRect/>
          </a:stretch>
        </p:blipFill>
        <p:spPr>
          <a:xfrm>
            <a:off x="5061625" y="-1"/>
            <a:ext cx="7130375" cy="6858001"/>
          </a:xfrm>
          <a:prstGeom prst="rect">
            <a:avLst/>
          </a:prstGeom>
        </p:spPr>
      </p:pic>
      <p:pic>
        <p:nvPicPr>
          <p:cNvPr id="3" name="Immagine 2" descr="Immagine che contiene testo, pianta, libro, design&#10;&#10;Il contenuto generato dall'IA potrebbe non essere corretto.">
            <a:extLst>
              <a:ext uri="{FF2B5EF4-FFF2-40B4-BE49-F238E27FC236}">
                <a16:creationId xmlns:a16="http://schemas.microsoft.com/office/drawing/2014/main" id="{32F2DC87-277F-7DAC-ACAA-D48EA99D21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5061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50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tile tx="0" ty="0" sx="96000" sy="94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12744" y="642115"/>
            <a:ext cx="48032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4400" dirty="0">
                <a:solidFill>
                  <a:srgbClr val="5A963C"/>
                </a:solidFill>
              </a:rPr>
              <a:t>PERCHÉ ADERIRE?</a:t>
            </a: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C3D03A66-A087-4F23-B414-FCE615B91AB3}"/>
              </a:ext>
            </a:extLst>
          </p:cNvPr>
          <p:cNvSpPr txBox="1"/>
          <p:nvPr/>
        </p:nvSpPr>
        <p:spPr>
          <a:xfrm>
            <a:off x="877456" y="2165763"/>
            <a:ext cx="8165076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3200" dirty="0">
                <a:solidFill>
                  <a:srgbClr val="5A963C"/>
                </a:solidFill>
              </a:rPr>
              <a:t>✔ Riduci la spesa energetica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3200" dirty="0">
                <a:solidFill>
                  <a:srgbClr val="5A963C"/>
                </a:solidFill>
              </a:rPr>
              <a:t>✔ Produci energia pulita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3200" dirty="0">
                <a:solidFill>
                  <a:srgbClr val="5A963C"/>
                </a:solidFill>
              </a:rPr>
              <a:t>✔ Sostieni il territorio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endParaRPr lang="it-IT" sz="3200" dirty="0">
              <a:solidFill>
                <a:srgbClr val="5A963C"/>
              </a:solidFill>
            </a:endParaRP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3200" dirty="0">
                <a:solidFill>
                  <a:srgbClr val="5A963C"/>
                </a:solidFill>
              </a:rPr>
              <a:t>Unisciti alla CER «Cuneo Energie Rinnovabili»</a:t>
            </a:r>
            <a:endParaRPr lang="it-IT" sz="2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 sz="3400" b="1">
                <a:solidFill>
                  <a:srgbClr val="5A963C"/>
                </a:solidFill>
              </a:defRPr>
            </a:pPr>
            <a:endParaRPr lang="it-IT" sz="2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 sz="3400" b="1">
                <a:solidFill>
                  <a:srgbClr val="5A963C"/>
                </a:solidFill>
              </a:defRPr>
            </a:pPr>
            <a:endParaRPr lang="it-IT" sz="2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 sz="3400" b="1">
                <a:solidFill>
                  <a:srgbClr val="5A963C"/>
                </a:solidFill>
              </a:defRPr>
            </a:pPr>
            <a:endParaRPr lang="it-IT" sz="2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1600" dirty="0">
                <a:hlinkClick r:id="rId4"/>
              </a:rPr>
              <a:t>Aderire alla CER "CUNEO ENERGIE RINNOVABILI" - Comune di Cuneo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B238F662-5F81-4010-8632-B30542683359}"/>
              </a:ext>
            </a:extLst>
          </p:cNvPr>
          <p:cNvSpPr/>
          <p:nvPr/>
        </p:nvSpPr>
        <p:spPr>
          <a:xfrm>
            <a:off x="9145524" y="0"/>
            <a:ext cx="3044952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400" b="1">
                <a:solidFill>
                  <a:srgbClr val="5A963C"/>
                </a:solidFill>
              </a:defRPr>
            </a:pPr>
            <a:endParaRPr lang="it-IT" sz="3400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B25D9FF9-7367-41C0-B7CE-1F43015CAD7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021453" y="2468399"/>
            <a:ext cx="1293091" cy="1293091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CC8E759C-47FD-429B-953D-DF33817015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9195" y="3815283"/>
            <a:ext cx="1217606" cy="97905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43F9CF17-094A-4E44-B19D-CF7DA152DE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4940" y="5001815"/>
            <a:ext cx="1906116" cy="1190842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5057C56-51AE-46E5-856B-069A80CDBF17}"/>
              </a:ext>
            </a:extLst>
          </p:cNvPr>
          <p:cNvSpPr txBox="1"/>
          <p:nvPr/>
        </p:nvSpPr>
        <p:spPr>
          <a:xfrm>
            <a:off x="9208654" y="619143"/>
            <a:ext cx="291869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chemeClr val="bg1">
                    <a:lumMod val="95000"/>
                  </a:schemeClr>
                </a:solidFill>
              </a:rPr>
              <a:t>CER</a:t>
            </a:r>
          </a:p>
          <a:p>
            <a:pPr algn="ctr"/>
            <a:r>
              <a:rPr lang="it-IT" sz="3200" b="1" dirty="0">
                <a:solidFill>
                  <a:schemeClr val="bg1">
                    <a:lumMod val="95000"/>
                  </a:schemeClr>
                </a:solidFill>
              </a:rPr>
              <a:t>Cuneo Energie Rinnovabili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4951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tile tx="0" ty="0" sx="96000" sy="94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7B22E0-E230-0941-C032-720FBF8CC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FF2B5EF4-FFF2-40B4-BE49-F238E27FC236}">
                <a16:creationId xmlns:a16="http://schemas.microsoft.com/office/drawing/2014/main" id="{7D4EB7FA-2999-85AE-5E85-03111593A9F2}"/>
              </a:ext>
            </a:extLst>
          </p:cNvPr>
          <p:cNvSpPr/>
          <p:nvPr/>
        </p:nvSpPr>
        <p:spPr>
          <a:xfrm>
            <a:off x="9145524" y="0"/>
            <a:ext cx="3044952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400" b="1">
                <a:solidFill>
                  <a:srgbClr val="5A963C"/>
                </a:solidFill>
              </a:defRPr>
            </a:pPr>
            <a:endParaRPr lang="it-IT" sz="3400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0F3384FF-6E1C-9099-0B62-3D01DAEC50F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021453" y="2468399"/>
            <a:ext cx="1293091" cy="1293091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B6813BD8-A0FF-C30F-3245-BAEE96E08B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9195" y="3815283"/>
            <a:ext cx="1217606" cy="97905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131CBBE5-F2F8-769F-A44D-0DB79A1041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4940" y="5001815"/>
            <a:ext cx="1906116" cy="1190842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70173DB4-8F4A-B12C-A93F-4BBFF5C7DC08}"/>
              </a:ext>
            </a:extLst>
          </p:cNvPr>
          <p:cNvSpPr txBox="1"/>
          <p:nvPr/>
        </p:nvSpPr>
        <p:spPr>
          <a:xfrm>
            <a:off x="9208654" y="619143"/>
            <a:ext cx="291869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chemeClr val="bg1">
                    <a:lumMod val="95000"/>
                  </a:schemeClr>
                </a:solidFill>
              </a:rPr>
              <a:t>CER</a:t>
            </a:r>
          </a:p>
          <a:p>
            <a:pPr algn="ctr"/>
            <a:r>
              <a:rPr lang="it-IT" sz="3200" b="1" dirty="0">
                <a:solidFill>
                  <a:schemeClr val="bg1">
                    <a:lumMod val="95000"/>
                  </a:schemeClr>
                </a:solidFill>
              </a:rPr>
              <a:t>Cuneo Energie Rinnovabili</a:t>
            </a:r>
          </a:p>
          <a:p>
            <a:endParaRPr lang="it-IT" dirty="0"/>
          </a:p>
        </p:txBody>
      </p:sp>
      <p:pic>
        <p:nvPicPr>
          <p:cNvPr id="4" name="Immagine 3" descr="Immagine che contiene mappa, testo, atlante&#10;&#10;Il contenuto generato dall'IA potrebbe non essere corretto.">
            <a:extLst>
              <a:ext uri="{FF2B5EF4-FFF2-40B4-BE49-F238E27FC236}">
                <a16:creationId xmlns:a16="http://schemas.microsoft.com/office/drawing/2014/main" id="{FE35BFBB-6309-7E8A-03EC-F59E581AFA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734" y="1099252"/>
            <a:ext cx="8191500" cy="5373976"/>
          </a:xfrm>
          <a:prstGeom prst="rect">
            <a:avLst/>
          </a:prstGeom>
        </p:spPr>
      </p:pic>
      <p:sp>
        <p:nvSpPr>
          <p:cNvPr id="5" name="TextBox 2">
            <a:extLst>
              <a:ext uri="{FF2B5EF4-FFF2-40B4-BE49-F238E27FC236}">
                <a16:creationId xmlns:a16="http://schemas.microsoft.com/office/drawing/2014/main" id="{74D79043-B04B-6A4F-D1B9-55DF7BE33C25}"/>
              </a:ext>
            </a:extLst>
          </p:cNvPr>
          <p:cNvSpPr txBox="1"/>
          <p:nvPr/>
        </p:nvSpPr>
        <p:spPr>
          <a:xfrm>
            <a:off x="447734" y="294330"/>
            <a:ext cx="897878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4400" dirty="0">
                <a:solidFill>
                  <a:srgbClr val="5A963C"/>
                </a:solidFill>
              </a:rPr>
              <a:t>…PERCHÉ SI INVESTE SUL FUTURO!</a:t>
            </a:r>
          </a:p>
        </p:txBody>
      </p:sp>
    </p:spTree>
    <p:extLst>
      <p:ext uri="{BB962C8B-B14F-4D97-AF65-F5344CB8AC3E}">
        <p14:creationId xmlns:p14="http://schemas.microsoft.com/office/powerpoint/2010/main" val="4246651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"/>
            <a:lum/>
          </a:blip>
          <a:srcRect/>
          <a:tile tx="0" ty="0" sx="96000" sy="94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5524" y="0"/>
            <a:ext cx="3044952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400" b="1">
                <a:solidFill>
                  <a:srgbClr val="5A963C"/>
                </a:solidFill>
              </a:defRPr>
            </a:pPr>
            <a:endParaRPr lang="it-IT" sz="3400" dirty="0"/>
          </a:p>
        </p:txBody>
      </p:sp>
      <p:sp>
        <p:nvSpPr>
          <p:cNvPr id="3" name="TextBox 2"/>
          <p:cNvSpPr txBox="1"/>
          <p:nvPr/>
        </p:nvSpPr>
        <p:spPr>
          <a:xfrm>
            <a:off x="916949" y="728658"/>
            <a:ext cx="723390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5A963C"/>
                </a:solidFill>
              </a:defRPr>
            </a:pPr>
            <a:r>
              <a:rPr lang="it-IT" sz="4400" dirty="0">
                <a:solidFill>
                  <a:srgbClr val="5A963C"/>
                </a:solidFill>
              </a:rPr>
              <a:t>CUNEO ENERGIE RINNOVABILI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231D6EB-C83C-4C77-AD27-CBBA2EB763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021453" y="2468399"/>
            <a:ext cx="1293091" cy="1293091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C894DCE-639F-4752-8809-57D7F6B44E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9195" y="3815283"/>
            <a:ext cx="1217606" cy="979055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9CC35E6F-78D6-4075-8F05-EA463261E3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4940" y="5001815"/>
            <a:ext cx="1906116" cy="1190842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278C441-AE3C-4A27-9B1C-6C9EBDF8B692}"/>
              </a:ext>
            </a:extLst>
          </p:cNvPr>
          <p:cNvSpPr txBox="1"/>
          <p:nvPr/>
        </p:nvSpPr>
        <p:spPr>
          <a:xfrm>
            <a:off x="9208654" y="619143"/>
            <a:ext cx="291869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chemeClr val="bg1">
                    <a:lumMod val="95000"/>
                  </a:schemeClr>
                </a:solidFill>
              </a:rPr>
              <a:t>CER </a:t>
            </a:r>
          </a:p>
          <a:p>
            <a:pPr algn="ctr"/>
            <a:r>
              <a:rPr lang="it-IT" sz="3200" b="1" dirty="0">
                <a:solidFill>
                  <a:schemeClr val="bg1">
                    <a:lumMod val="95000"/>
                  </a:schemeClr>
                </a:solidFill>
              </a:rPr>
              <a:t>Cuneo Energie Rinnovabili</a:t>
            </a:r>
          </a:p>
          <a:p>
            <a:endParaRPr lang="it-IT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BAE29B2-E74E-40EE-AB79-CA0882F120F0}"/>
              </a:ext>
            </a:extLst>
          </p:cNvPr>
          <p:cNvSpPr txBox="1">
            <a:spLocks/>
          </p:cNvSpPr>
          <p:nvPr/>
        </p:nvSpPr>
        <p:spPr>
          <a:xfrm>
            <a:off x="570944" y="2559137"/>
            <a:ext cx="8229600" cy="251229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4000" b="1" dirty="0">
                <a:solidFill>
                  <a:srgbClr val="5A963C"/>
                </a:solidFill>
              </a:rPr>
              <a:t>Comunità</a:t>
            </a:r>
            <a:r>
              <a:rPr lang="it-IT" sz="4000" dirty="0">
                <a:solidFill>
                  <a:srgbClr val="5A963C"/>
                </a:solidFill>
              </a:rPr>
              <a:t> </a:t>
            </a:r>
            <a:r>
              <a:rPr lang="it-IT" sz="4000" b="1" dirty="0">
                <a:solidFill>
                  <a:srgbClr val="5A963C"/>
                </a:solidFill>
              </a:rPr>
              <a:t>Energetica Rinnovabile</a:t>
            </a:r>
          </a:p>
          <a:p>
            <a:pPr marL="0" indent="0" algn="ctr">
              <a:buNone/>
            </a:pPr>
            <a:r>
              <a:rPr lang="it-IT" sz="4000" b="1" dirty="0">
                <a:solidFill>
                  <a:srgbClr val="5A963C"/>
                </a:solidFill>
              </a:rPr>
              <a:t>un progetto pubblico per </a:t>
            </a:r>
          </a:p>
          <a:p>
            <a:pPr marL="0" indent="0" algn="ctr">
              <a:buNone/>
            </a:pPr>
            <a:r>
              <a:rPr lang="it-IT" sz="4000" b="1" dirty="0">
                <a:solidFill>
                  <a:srgbClr val="5A963C"/>
                </a:solidFill>
              </a:rPr>
              <a:t>cittadini e territorio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0514" y="551825"/>
            <a:ext cx="8382230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5A963C"/>
                </a:solidFill>
              </a:defRPr>
            </a:lvl1pPr>
          </a:lstStyle>
          <a:p>
            <a:r>
              <a:rPr lang="it-IT" sz="3000" dirty="0"/>
              <a:t>Dove opera la CER «CUNEO ENERGIE RINNOVABILI»</a:t>
            </a:r>
            <a:endParaRPr sz="3000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D968CCD7-5521-4227-B145-E14E68C6E89A}"/>
              </a:ext>
            </a:extLst>
          </p:cNvPr>
          <p:cNvSpPr/>
          <p:nvPr/>
        </p:nvSpPr>
        <p:spPr>
          <a:xfrm>
            <a:off x="9145524" y="0"/>
            <a:ext cx="3044952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400" b="1">
                <a:solidFill>
                  <a:srgbClr val="5A963C"/>
                </a:solidFill>
              </a:defRPr>
            </a:pPr>
            <a:endParaRPr lang="it-IT" sz="3400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9E47B8A-4BAD-4CF6-A65F-C70AED80B4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021453" y="2468399"/>
            <a:ext cx="1293091" cy="1293091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8BB81628-34E3-4A23-BA2D-22B279568D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9195" y="3815283"/>
            <a:ext cx="1217606" cy="97905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47BCE1EE-5CE6-4483-B027-61AB40FF96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4940" y="5001815"/>
            <a:ext cx="1906116" cy="1190842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BE280D66-21DC-4B32-B51A-B7C9ACD396D2}"/>
              </a:ext>
            </a:extLst>
          </p:cNvPr>
          <p:cNvSpPr txBox="1"/>
          <p:nvPr/>
        </p:nvSpPr>
        <p:spPr>
          <a:xfrm>
            <a:off x="9208654" y="619143"/>
            <a:ext cx="291869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chemeClr val="bg1">
                    <a:lumMod val="95000"/>
                  </a:schemeClr>
                </a:solidFill>
              </a:rPr>
              <a:t>CER </a:t>
            </a:r>
          </a:p>
          <a:p>
            <a:pPr algn="ctr"/>
            <a:r>
              <a:rPr lang="it-IT" sz="3200" b="1" dirty="0">
                <a:solidFill>
                  <a:schemeClr val="bg1">
                    <a:lumMod val="95000"/>
                  </a:schemeClr>
                </a:solidFill>
              </a:rPr>
              <a:t>Cuneo Energie Rinnovabili</a:t>
            </a:r>
          </a:p>
          <a:p>
            <a:endParaRPr lang="it-IT" dirty="0"/>
          </a:p>
        </p:txBody>
      </p:sp>
      <p:pic>
        <p:nvPicPr>
          <p:cNvPr id="2" name="Immagine 1" descr="Immagine che contiene testo, mappa, atlante, diagramma&#10;&#10;Il contenuto generato dall'IA potrebbe non essere corretto.">
            <a:extLst>
              <a:ext uri="{FF2B5EF4-FFF2-40B4-BE49-F238E27FC236}">
                <a16:creationId xmlns:a16="http://schemas.microsoft.com/office/drawing/2014/main" id="{45AF73FF-BC28-CEB5-9B43-BEBDC26341F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6837" t="22832" r="33683" b="17168"/>
          <a:stretch>
            <a:fillRect/>
          </a:stretch>
        </p:blipFill>
        <p:spPr>
          <a:xfrm>
            <a:off x="570944" y="1068663"/>
            <a:ext cx="6209924" cy="4957923"/>
          </a:xfrm>
          <a:prstGeom prst="rect">
            <a:avLst/>
          </a:prstGeom>
        </p:spPr>
      </p:pic>
      <p:pic>
        <p:nvPicPr>
          <p:cNvPr id="9" name="Picture 2" descr="1.png">
            <a:extLst>
              <a:ext uri="{FF2B5EF4-FFF2-40B4-BE49-F238E27FC236}">
                <a16:creationId xmlns:a16="http://schemas.microsoft.com/office/drawing/2014/main" id="{C618EFDA-8B6C-4E44-9C0F-C5294125A0F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5546" t="2102" r="1569" b="52076"/>
          <a:stretch>
            <a:fillRect/>
          </a:stretch>
        </p:blipFill>
        <p:spPr>
          <a:xfrm>
            <a:off x="5682761" y="4133617"/>
            <a:ext cx="2765634" cy="1892969"/>
          </a:xfrm>
          <a:prstGeom prst="rect">
            <a:avLst/>
          </a:prstGeom>
        </p:spPr>
      </p:pic>
      <p:sp>
        <p:nvSpPr>
          <p:cNvPr id="5" name="CasellaDiTesto 4">
            <a:hlinkClick r:id="rId7"/>
            <a:extLst>
              <a:ext uri="{FF2B5EF4-FFF2-40B4-BE49-F238E27FC236}">
                <a16:creationId xmlns:a16="http://schemas.microsoft.com/office/drawing/2014/main" id="{8B881816-DFFA-EEB8-F8BB-72A15479082E}"/>
              </a:ext>
            </a:extLst>
          </p:cNvPr>
          <p:cNvSpPr txBox="1"/>
          <p:nvPr/>
        </p:nvSpPr>
        <p:spPr>
          <a:xfrm>
            <a:off x="643812" y="6192657"/>
            <a:ext cx="6137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hlinkClick r:id="rId7"/>
              </a:rPr>
              <a:t>mappa-interattiva-delle-cabine-primarie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5307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56640" y="1044318"/>
            <a:ext cx="6326284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4400" b="1" dirty="0">
                <a:solidFill>
                  <a:srgbClr val="5A963C"/>
                </a:solidFill>
              </a:rPr>
              <a:t>COSTITUZIONE</a:t>
            </a:r>
            <a:r>
              <a:rPr lang="it-IT" sz="4000" dirty="0">
                <a:solidFill>
                  <a:srgbClr val="60834F"/>
                </a:solidFill>
              </a:rPr>
              <a:t> </a:t>
            </a:r>
            <a:r>
              <a:rPr lang="it-IT" sz="4400" dirty="0">
                <a:solidFill>
                  <a:srgbClr val="5A963C"/>
                </a:solidFill>
              </a:rPr>
              <a:t>E IDENTITÀ</a:t>
            </a: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C3D03A66-A087-4F23-B414-FCE615B91AB3}"/>
              </a:ext>
            </a:extLst>
          </p:cNvPr>
          <p:cNvSpPr txBox="1"/>
          <p:nvPr/>
        </p:nvSpPr>
        <p:spPr>
          <a:xfrm>
            <a:off x="397164" y="2274252"/>
            <a:ext cx="864523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3200" dirty="0">
                <a:solidFill>
                  <a:schemeClr val="bg1">
                    <a:lumMod val="50000"/>
                  </a:schemeClr>
                </a:solidFill>
              </a:rPr>
              <a:t>Data costituzione:</a:t>
            </a:r>
            <a:r>
              <a:rPr lang="it-IT" sz="3200" dirty="0"/>
              <a:t> 11 novembre 2024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3200" dirty="0">
                <a:solidFill>
                  <a:schemeClr val="bg1">
                    <a:lumMod val="50000"/>
                  </a:schemeClr>
                </a:solidFill>
              </a:rPr>
              <a:t>Forma:</a:t>
            </a:r>
            <a:r>
              <a:rPr lang="it-IT" sz="3200" dirty="0"/>
              <a:t> </a:t>
            </a:r>
            <a:r>
              <a:rPr lang="it-IT" sz="2800" dirty="0"/>
              <a:t>Associazione riconosciuta senza scopo di lucro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3200" dirty="0">
                <a:solidFill>
                  <a:schemeClr val="bg1">
                    <a:lumMod val="50000"/>
                  </a:schemeClr>
                </a:solidFill>
              </a:rPr>
              <a:t>Fondatori:</a:t>
            </a:r>
            <a:r>
              <a:rPr lang="it-IT" sz="3200" dirty="0"/>
              <a:t> Comune di Cuneo e ACDA S.p.A.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3200" dirty="0">
                <a:solidFill>
                  <a:schemeClr val="bg1">
                    <a:lumMod val="50000"/>
                  </a:schemeClr>
                </a:solidFill>
              </a:rPr>
              <a:t>Obiettivi:</a:t>
            </a:r>
            <a:r>
              <a:rPr lang="it-IT" sz="3200" dirty="0"/>
              <a:t>	Autoconsumo diffuso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3200" dirty="0"/>
              <a:t>				Riduzione CO₂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3200" dirty="0"/>
              <a:t>				Benefici economici e sociali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3200" dirty="0"/>
              <a:t>				Contrasto povertà energetica</a:t>
            </a: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03BE362B-BC0B-42FF-8F2E-EC7BC71FCAF2}"/>
              </a:ext>
            </a:extLst>
          </p:cNvPr>
          <p:cNvSpPr/>
          <p:nvPr/>
        </p:nvSpPr>
        <p:spPr>
          <a:xfrm>
            <a:off x="9145524" y="0"/>
            <a:ext cx="3044952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400" b="1">
                <a:solidFill>
                  <a:srgbClr val="5A963C"/>
                </a:solidFill>
              </a:defRPr>
            </a:pPr>
            <a:endParaRPr lang="it-IT" sz="3400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E18EFE29-7E39-4822-A238-C95ACBA8B2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021453" y="2468399"/>
            <a:ext cx="1293091" cy="1293091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9503D246-2C81-41D6-A4FD-7DFDDD794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9195" y="3815283"/>
            <a:ext cx="1217606" cy="97905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DA4E3831-B657-4100-8DFD-36A4EC7A9C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4940" y="5001815"/>
            <a:ext cx="1906116" cy="1190842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2F395EF-A39F-4D38-9EAA-DF9896275E3D}"/>
              </a:ext>
            </a:extLst>
          </p:cNvPr>
          <p:cNvSpPr txBox="1"/>
          <p:nvPr/>
        </p:nvSpPr>
        <p:spPr>
          <a:xfrm>
            <a:off x="9208654" y="619143"/>
            <a:ext cx="291869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chemeClr val="bg1">
                    <a:lumMod val="95000"/>
                  </a:schemeClr>
                </a:solidFill>
              </a:rPr>
              <a:t>CER </a:t>
            </a:r>
          </a:p>
          <a:p>
            <a:pPr algn="ctr"/>
            <a:r>
              <a:rPr lang="it-IT" sz="3200" b="1" dirty="0">
                <a:solidFill>
                  <a:schemeClr val="bg1">
                    <a:lumMod val="95000"/>
                  </a:schemeClr>
                </a:solidFill>
              </a:rPr>
              <a:t>Cuneo Energie Rinnovabili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55590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5520" y="619143"/>
            <a:ext cx="908812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4000" dirty="0">
                <a:solidFill>
                  <a:srgbClr val="5A963C"/>
                </a:solidFill>
              </a:rPr>
              <a:t>GOVERNANCE</a:t>
            </a:r>
            <a:r>
              <a:rPr lang="it-IT" sz="4400" dirty="0">
                <a:solidFill>
                  <a:srgbClr val="5A963C"/>
                </a:solidFill>
              </a:rPr>
              <a:t> «MODELLO PUBBLICO»</a:t>
            </a: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C3D03A66-A087-4F23-B414-FCE615B91AB3}"/>
              </a:ext>
            </a:extLst>
          </p:cNvPr>
          <p:cNvSpPr txBox="1"/>
          <p:nvPr/>
        </p:nvSpPr>
        <p:spPr>
          <a:xfrm>
            <a:off x="596967" y="1729153"/>
            <a:ext cx="864523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3200" dirty="0">
                <a:solidFill>
                  <a:schemeClr val="bg1">
                    <a:lumMod val="50000"/>
                  </a:schemeClr>
                </a:solidFill>
              </a:rPr>
              <a:t>Organi: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3200" dirty="0">
                <a:solidFill>
                  <a:srgbClr val="5A963C"/>
                </a:solidFill>
              </a:rPr>
              <a:t>• Assemblea degli associati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3200" dirty="0">
                <a:solidFill>
                  <a:srgbClr val="5A963C"/>
                </a:solidFill>
              </a:rPr>
              <a:t>• Consiglio Direttivo (5 membri)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endParaRPr lang="it-IT" sz="32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3200" dirty="0">
                <a:solidFill>
                  <a:schemeClr val="bg1">
                    <a:lumMod val="50000"/>
                  </a:schemeClr>
                </a:solidFill>
              </a:rPr>
              <a:t>Caratteristiche distintive: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3200" dirty="0">
                <a:solidFill>
                  <a:srgbClr val="5A963C"/>
                </a:solidFill>
              </a:rPr>
              <a:t>• Maggioranza espressione soci fondatori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3200" dirty="0">
                <a:solidFill>
                  <a:srgbClr val="5A963C"/>
                </a:solidFill>
              </a:rPr>
              <a:t>• Presidenza pubblica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3200" dirty="0">
                <a:solidFill>
                  <a:srgbClr val="5A963C"/>
                </a:solidFill>
              </a:rPr>
              <a:t>• Referente: ACDA S.p.A.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3200" dirty="0">
                <a:solidFill>
                  <a:srgbClr val="5A963C"/>
                </a:solidFill>
              </a:rPr>
              <a:t>Garanzia di trasparenza e controllo territoriale</a:t>
            </a: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9E5C055B-4A6D-49BF-A0F1-0AC774333A29}"/>
              </a:ext>
            </a:extLst>
          </p:cNvPr>
          <p:cNvSpPr/>
          <p:nvPr/>
        </p:nvSpPr>
        <p:spPr>
          <a:xfrm>
            <a:off x="9145524" y="0"/>
            <a:ext cx="3044952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400" b="1">
                <a:solidFill>
                  <a:srgbClr val="5A963C"/>
                </a:solidFill>
              </a:defRPr>
            </a:pPr>
            <a:endParaRPr lang="it-IT" sz="3400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EC23D8F1-E365-4A3C-9F42-75EAC23176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021453" y="2468399"/>
            <a:ext cx="1293091" cy="1293091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523307CA-565B-4D0F-9B99-5CE8F17A83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9195" y="3815283"/>
            <a:ext cx="1217606" cy="97905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B66AA354-9E30-458B-9D7B-3E1F29B540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4940" y="5001815"/>
            <a:ext cx="1906116" cy="1190842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84DE6B25-7537-47D9-819F-80C44372BF1E}"/>
              </a:ext>
            </a:extLst>
          </p:cNvPr>
          <p:cNvSpPr txBox="1"/>
          <p:nvPr/>
        </p:nvSpPr>
        <p:spPr>
          <a:xfrm>
            <a:off x="9208654" y="619143"/>
            <a:ext cx="291869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chemeClr val="bg1">
                    <a:lumMod val="95000"/>
                  </a:schemeClr>
                </a:solidFill>
              </a:rPr>
              <a:t>CER </a:t>
            </a:r>
          </a:p>
          <a:p>
            <a:pPr algn="ctr"/>
            <a:r>
              <a:rPr lang="it-IT" sz="3200" b="1" dirty="0">
                <a:solidFill>
                  <a:schemeClr val="bg1">
                    <a:lumMod val="95000"/>
                  </a:schemeClr>
                </a:solidFill>
              </a:rPr>
              <a:t>Cuneo Energie Rinnovabili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6260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95601" y="622938"/>
            <a:ext cx="594374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4400" dirty="0">
                <a:solidFill>
                  <a:srgbClr val="5A963C"/>
                </a:solidFill>
              </a:rPr>
              <a:t>RIPARTIZIONE</a:t>
            </a:r>
            <a:r>
              <a:rPr lang="it-IT" sz="4000" dirty="0">
                <a:solidFill>
                  <a:srgbClr val="5A963C"/>
                </a:solidFill>
              </a:rPr>
              <a:t> </a:t>
            </a:r>
            <a:r>
              <a:rPr lang="it-IT" sz="4400" dirty="0">
                <a:solidFill>
                  <a:srgbClr val="5A963C"/>
                </a:solidFill>
              </a:rPr>
              <a:t>INCENTIVI</a:t>
            </a:r>
            <a:endParaRPr sz="4000" dirty="0">
              <a:solidFill>
                <a:srgbClr val="5A963C"/>
              </a:solidFill>
            </a:endParaRPr>
          </a:p>
        </p:txBody>
      </p:sp>
      <p:graphicFrame>
        <p:nvGraphicFramePr>
          <p:cNvPr id="9" name="Chart 2">
            <a:extLst>
              <a:ext uri="{FF2B5EF4-FFF2-40B4-BE49-F238E27FC236}">
                <a16:creationId xmlns:a16="http://schemas.microsoft.com/office/drawing/2014/main" id="{EE7F8B94-B102-44D7-B823-5C9418EF0B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435543"/>
              </p:ext>
            </p:extLst>
          </p:nvPr>
        </p:nvGraphicFramePr>
        <p:xfrm>
          <a:off x="162962" y="1704090"/>
          <a:ext cx="8809022" cy="4890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ectangle 1">
            <a:extLst>
              <a:ext uri="{FF2B5EF4-FFF2-40B4-BE49-F238E27FC236}">
                <a16:creationId xmlns:a16="http://schemas.microsoft.com/office/drawing/2014/main" id="{D1D136CB-DD80-42E4-869F-19A8CD0D2D5D}"/>
              </a:ext>
            </a:extLst>
          </p:cNvPr>
          <p:cNvSpPr/>
          <p:nvPr/>
        </p:nvSpPr>
        <p:spPr>
          <a:xfrm>
            <a:off x="9145524" y="0"/>
            <a:ext cx="3044952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400" b="1">
                <a:solidFill>
                  <a:srgbClr val="5A963C"/>
                </a:solidFill>
              </a:defRPr>
            </a:pPr>
            <a:endParaRPr lang="it-IT" sz="3400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A0205D5C-8B73-4D31-A681-CEB24C80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021453" y="2468399"/>
            <a:ext cx="1293091" cy="1293091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64677BB2-0AB9-411B-8E86-057C326141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9195" y="3815283"/>
            <a:ext cx="1217606" cy="97905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2E58C6BE-46AA-4B56-BC02-504B7AE1B5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4940" y="5001815"/>
            <a:ext cx="1906116" cy="1190842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8FEF0E97-56C2-45A4-81E6-64ECB93AE6AA}"/>
              </a:ext>
            </a:extLst>
          </p:cNvPr>
          <p:cNvSpPr txBox="1"/>
          <p:nvPr/>
        </p:nvSpPr>
        <p:spPr>
          <a:xfrm>
            <a:off x="9208654" y="619143"/>
            <a:ext cx="291869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chemeClr val="bg1">
                    <a:lumMod val="95000"/>
                  </a:schemeClr>
                </a:solidFill>
              </a:rPr>
              <a:t>CER</a:t>
            </a:r>
          </a:p>
          <a:p>
            <a:pPr algn="ctr"/>
            <a:r>
              <a:rPr lang="it-IT" sz="3200" b="1" dirty="0">
                <a:solidFill>
                  <a:schemeClr val="bg1">
                    <a:lumMod val="95000"/>
                  </a:schemeClr>
                </a:solidFill>
              </a:rPr>
              <a:t>Cuneo Energie Rinnovabili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572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8E2F0-F68C-D5BE-027F-742F5D391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AEF29C-7327-F4AA-3DEA-B307300898A5}"/>
              </a:ext>
            </a:extLst>
          </p:cNvPr>
          <p:cNvSpPr txBox="1"/>
          <p:nvPr/>
        </p:nvSpPr>
        <p:spPr>
          <a:xfrm>
            <a:off x="1595601" y="622938"/>
            <a:ext cx="594374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4400" dirty="0">
                <a:solidFill>
                  <a:srgbClr val="5A963C"/>
                </a:solidFill>
              </a:rPr>
              <a:t>RIPARTIZIONE</a:t>
            </a:r>
            <a:r>
              <a:rPr lang="it-IT" sz="4000" dirty="0">
                <a:solidFill>
                  <a:srgbClr val="5A963C"/>
                </a:solidFill>
              </a:rPr>
              <a:t> </a:t>
            </a:r>
            <a:r>
              <a:rPr lang="it-IT" sz="4400" dirty="0">
                <a:solidFill>
                  <a:srgbClr val="5A963C"/>
                </a:solidFill>
              </a:rPr>
              <a:t>INCENTIVI</a:t>
            </a:r>
            <a:endParaRPr sz="4000" dirty="0">
              <a:solidFill>
                <a:srgbClr val="5A963C"/>
              </a:solidFill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95956AD8-BB82-D4E4-AA6E-9FCF89386155}"/>
              </a:ext>
            </a:extLst>
          </p:cNvPr>
          <p:cNvSpPr/>
          <p:nvPr/>
        </p:nvSpPr>
        <p:spPr>
          <a:xfrm>
            <a:off x="9145524" y="0"/>
            <a:ext cx="3044952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400" b="1">
                <a:solidFill>
                  <a:srgbClr val="5A963C"/>
                </a:solidFill>
              </a:defRPr>
            </a:pPr>
            <a:endParaRPr lang="it-IT" sz="3400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F1B0FD5B-0480-7BDD-6A79-B407EF31D1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021453" y="2468399"/>
            <a:ext cx="1293091" cy="1293091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82058673-C0E0-127A-BB01-BD1781A86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9195" y="3815283"/>
            <a:ext cx="1217606" cy="97905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0FAECCAD-FCBA-7204-D3A6-C90AF427EC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4940" y="5001815"/>
            <a:ext cx="1906116" cy="1190842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C437C69-C467-A3D3-A323-DB401C57F4CC}"/>
              </a:ext>
            </a:extLst>
          </p:cNvPr>
          <p:cNvSpPr txBox="1"/>
          <p:nvPr/>
        </p:nvSpPr>
        <p:spPr>
          <a:xfrm>
            <a:off x="9208654" y="619143"/>
            <a:ext cx="291869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chemeClr val="bg1">
                    <a:lumMod val="95000"/>
                  </a:schemeClr>
                </a:solidFill>
              </a:rPr>
              <a:t>CER</a:t>
            </a:r>
          </a:p>
          <a:p>
            <a:pPr algn="ctr"/>
            <a:r>
              <a:rPr lang="it-IT" sz="3200" b="1" dirty="0">
                <a:solidFill>
                  <a:schemeClr val="bg1">
                    <a:lumMod val="95000"/>
                  </a:schemeClr>
                </a:solidFill>
              </a:rPr>
              <a:t>Cuneo Energie Rinnovabili</a:t>
            </a:r>
          </a:p>
          <a:p>
            <a:endParaRPr lang="it-IT" dirty="0"/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7FCF0430-C574-258A-D629-03772514BC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826824"/>
              </p:ext>
            </p:extLst>
          </p:nvPr>
        </p:nvGraphicFramePr>
        <p:xfrm>
          <a:off x="523732" y="1648651"/>
          <a:ext cx="8087479" cy="45440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8779">
                  <a:extLst>
                    <a:ext uri="{9D8B030D-6E8A-4147-A177-3AD203B41FA5}">
                      <a16:colId xmlns:a16="http://schemas.microsoft.com/office/drawing/2014/main" val="2879775459"/>
                    </a:ext>
                  </a:extLst>
                </a:gridCol>
                <a:gridCol w="623179">
                  <a:extLst>
                    <a:ext uri="{9D8B030D-6E8A-4147-A177-3AD203B41FA5}">
                      <a16:colId xmlns:a16="http://schemas.microsoft.com/office/drawing/2014/main" val="709696012"/>
                    </a:ext>
                  </a:extLst>
                </a:gridCol>
                <a:gridCol w="456998">
                  <a:extLst>
                    <a:ext uri="{9D8B030D-6E8A-4147-A177-3AD203B41FA5}">
                      <a16:colId xmlns:a16="http://schemas.microsoft.com/office/drawing/2014/main" val="19424023"/>
                    </a:ext>
                  </a:extLst>
                </a:gridCol>
                <a:gridCol w="1994173">
                  <a:extLst>
                    <a:ext uri="{9D8B030D-6E8A-4147-A177-3AD203B41FA5}">
                      <a16:colId xmlns:a16="http://schemas.microsoft.com/office/drawing/2014/main" val="311155123"/>
                    </a:ext>
                  </a:extLst>
                </a:gridCol>
                <a:gridCol w="623179">
                  <a:extLst>
                    <a:ext uri="{9D8B030D-6E8A-4147-A177-3AD203B41FA5}">
                      <a16:colId xmlns:a16="http://schemas.microsoft.com/office/drawing/2014/main" val="2713088317"/>
                    </a:ext>
                  </a:extLst>
                </a:gridCol>
                <a:gridCol w="456998">
                  <a:extLst>
                    <a:ext uri="{9D8B030D-6E8A-4147-A177-3AD203B41FA5}">
                      <a16:colId xmlns:a16="http://schemas.microsoft.com/office/drawing/2014/main" val="3190693639"/>
                    </a:ext>
                  </a:extLst>
                </a:gridCol>
                <a:gridCol w="1994173">
                  <a:extLst>
                    <a:ext uri="{9D8B030D-6E8A-4147-A177-3AD203B41FA5}">
                      <a16:colId xmlns:a16="http://schemas.microsoft.com/office/drawing/2014/main" val="1654959108"/>
                    </a:ext>
                  </a:extLst>
                </a:gridCol>
              </a:tblGrid>
              <a:tr h="79482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5A963C"/>
                          </a:solidFill>
                          <a:effectLst/>
                        </a:rPr>
                        <a:t>Categoria &lt; 200 kWp</a:t>
                      </a:r>
                      <a:endParaRPr lang="it-IT" sz="1800" b="1" i="0" u="none" strike="noStrike" dirty="0">
                        <a:solidFill>
                          <a:srgbClr val="5A96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0,14 €</a:t>
                      </a:r>
                      <a:endParaRPr lang="it-IT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65745E"/>
                          </a:solidFill>
                          <a:effectLst/>
                        </a:rPr>
                        <a:t>€/kWh senza fondo perduto</a:t>
                      </a:r>
                      <a:endParaRPr lang="it-IT" sz="1800" b="1" i="0" u="none" strike="noStrike" dirty="0">
                        <a:solidFill>
                          <a:srgbClr val="65745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0,07 €</a:t>
                      </a:r>
                      <a:endParaRPr lang="it-IT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65745E"/>
                          </a:solidFill>
                          <a:effectLst/>
                        </a:rPr>
                        <a:t>€/kWh con fondo PNRR</a:t>
                      </a:r>
                      <a:endParaRPr lang="it-IT" sz="1800" b="1" i="0" u="none" strike="noStrike" dirty="0">
                        <a:solidFill>
                          <a:srgbClr val="65745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24736009"/>
                  </a:ext>
                </a:extLst>
              </a:tr>
              <a:tr h="7498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5A963C"/>
                          </a:solidFill>
                          <a:effectLst/>
                        </a:rPr>
                        <a:t>CCER (attività di gestione)</a:t>
                      </a:r>
                      <a:endParaRPr lang="it-IT" sz="1800" b="0" i="0" u="none" strike="noStrike" dirty="0">
                        <a:solidFill>
                          <a:srgbClr val="5A96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65745E"/>
                          </a:solidFill>
                          <a:effectLst/>
                        </a:rPr>
                        <a:t>10%</a:t>
                      </a:r>
                      <a:endParaRPr lang="it-IT" sz="1800" b="0" i="0" u="none" strike="noStrike" dirty="0">
                        <a:solidFill>
                          <a:srgbClr val="65745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65745E"/>
                          </a:solidFill>
                          <a:effectLst/>
                        </a:rPr>
                        <a:t>55%</a:t>
                      </a:r>
                      <a:endParaRPr lang="it-IT" sz="1800" b="0" i="0" u="none" strike="noStrike" dirty="0">
                        <a:solidFill>
                          <a:srgbClr val="65745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0,014 €</a:t>
                      </a:r>
                      <a:endParaRPr lang="it-IT" sz="18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65745E"/>
                          </a:solidFill>
                          <a:effectLst/>
                        </a:rPr>
                        <a:t>15%</a:t>
                      </a:r>
                      <a:endParaRPr lang="it-IT" sz="1800" b="0" i="0" u="none" strike="noStrike" dirty="0">
                        <a:solidFill>
                          <a:srgbClr val="65745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65745E"/>
                          </a:solidFill>
                          <a:effectLst/>
                        </a:rPr>
                        <a:t>45%</a:t>
                      </a:r>
                      <a:endParaRPr lang="it-IT" sz="1800" b="0" i="0" u="none" strike="noStrike" dirty="0">
                        <a:solidFill>
                          <a:srgbClr val="65745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0,011 €</a:t>
                      </a:r>
                      <a:endParaRPr lang="it-IT" sz="18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89646686"/>
                  </a:ext>
                </a:extLst>
              </a:tr>
              <a:tr h="7498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1800" u="none" strike="noStrike">
                          <a:solidFill>
                            <a:srgbClr val="5A963C"/>
                          </a:solidFill>
                          <a:effectLst/>
                        </a:rPr>
                        <a:t>Produttori (Qpro)</a:t>
                      </a:r>
                      <a:endParaRPr lang="it-IT" sz="1800" b="0" i="0" u="none" strike="noStrike">
                        <a:solidFill>
                          <a:srgbClr val="5A96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65745E"/>
                          </a:solidFill>
                          <a:effectLst/>
                        </a:rPr>
                        <a:t>30%</a:t>
                      </a:r>
                      <a:endParaRPr lang="it-IT" sz="1800" b="0" i="0" u="none" strike="noStrike" dirty="0">
                        <a:solidFill>
                          <a:srgbClr val="65745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0,042 €</a:t>
                      </a:r>
                      <a:endParaRPr lang="it-IT" sz="18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65745E"/>
                          </a:solidFill>
                          <a:effectLst/>
                        </a:rPr>
                        <a:t>5%</a:t>
                      </a:r>
                      <a:endParaRPr lang="it-IT" sz="1800" b="0" i="0" u="none" strike="noStrike" dirty="0">
                        <a:solidFill>
                          <a:srgbClr val="65745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0,004 €</a:t>
                      </a:r>
                      <a:endParaRPr lang="it-IT" sz="18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92540044"/>
                  </a:ext>
                </a:extLst>
              </a:tr>
              <a:tr h="7498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1800" u="none" strike="noStrike">
                          <a:solidFill>
                            <a:srgbClr val="5A963C"/>
                          </a:solidFill>
                          <a:effectLst/>
                        </a:rPr>
                        <a:t>Consumatori imprese</a:t>
                      </a:r>
                      <a:endParaRPr lang="it-IT" sz="1800" b="0" i="0" u="none" strike="noStrike">
                        <a:solidFill>
                          <a:srgbClr val="5A96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65745E"/>
                          </a:solidFill>
                          <a:effectLst/>
                        </a:rPr>
                        <a:t>15%</a:t>
                      </a:r>
                      <a:endParaRPr lang="it-IT" sz="1800" b="0" i="0" u="none" strike="noStrike" dirty="0">
                        <a:solidFill>
                          <a:srgbClr val="65745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0,021 €</a:t>
                      </a:r>
                      <a:endParaRPr lang="it-IT" sz="18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65745E"/>
                          </a:solidFill>
                          <a:effectLst/>
                        </a:rPr>
                        <a:t>25%</a:t>
                      </a:r>
                      <a:endParaRPr lang="it-IT" sz="1800" b="0" i="0" u="none" strike="noStrike" dirty="0">
                        <a:solidFill>
                          <a:srgbClr val="65745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0,018 €</a:t>
                      </a:r>
                      <a:endParaRPr lang="it-IT" sz="18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99888629"/>
                  </a:ext>
                </a:extLst>
              </a:tr>
              <a:tr h="7498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1800" u="none" strike="noStrike">
                          <a:solidFill>
                            <a:srgbClr val="5A963C"/>
                          </a:solidFill>
                          <a:effectLst/>
                        </a:rPr>
                        <a:t>Consumatori non imprese</a:t>
                      </a:r>
                      <a:endParaRPr lang="it-IT" sz="1800" b="0" i="0" u="none" strike="noStrike">
                        <a:solidFill>
                          <a:srgbClr val="5A96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65745E"/>
                          </a:solidFill>
                          <a:effectLst/>
                        </a:rPr>
                        <a:t>15%</a:t>
                      </a:r>
                      <a:endParaRPr lang="it-IT" sz="1800" b="0" i="0" u="none" strike="noStrike" dirty="0">
                        <a:solidFill>
                          <a:srgbClr val="65745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65745E"/>
                          </a:solidFill>
                          <a:effectLst/>
                        </a:rPr>
                        <a:t>45%</a:t>
                      </a:r>
                      <a:endParaRPr lang="it-IT" sz="1800" b="0" i="0" u="none" strike="noStrike" dirty="0">
                        <a:solidFill>
                          <a:srgbClr val="65745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0,021 €</a:t>
                      </a:r>
                      <a:endParaRPr lang="it-IT" sz="18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65745E"/>
                          </a:solidFill>
                          <a:effectLst/>
                        </a:rPr>
                        <a:t>25%</a:t>
                      </a:r>
                      <a:endParaRPr lang="it-IT" sz="1800" b="0" i="0" u="none" strike="noStrike" dirty="0">
                        <a:solidFill>
                          <a:srgbClr val="65745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65745E"/>
                          </a:solidFill>
                          <a:effectLst/>
                        </a:rPr>
                        <a:t>55%</a:t>
                      </a:r>
                      <a:endParaRPr lang="it-IT" sz="1800" b="0" i="0" u="none" strike="noStrike" dirty="0">
                        <a:solidFill>
                          <a:srgbClr val="65745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0,018 €</a:t>
                      </a:r>
                      <a:endParaRPr lang="it-IT" sz="18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58557763"/>
                  </a:ext>
                </a:extLst>
              </a:tr>
              <a:tr h="7498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5A963C"/>
                          </a:solidFill>
                          <a:effectLst/>
                        </a:rPr>
                        <a:t>Finalità sociali</a:t>
                      </a:r>
                      <a:endParaRPr lang="it-IT" sz="1800" b="0" i="0" u="none" strike="noStrike" dirty="0">
                        <a:solidFill>
                          <a:srgbClr val="5A96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65745E"/>
                          </a:solidFill>
                          <a:effectLst/>
                        </a:rPr>
                        <a:t>30%</a:t>
                      </a:r>
                      <a:endParaRPr lang="it-IT" sz="1800" b="0" i="0" u="none" strike="noStrike" dirty="0">
                        <a:solidFill>
                          <a:srgbClr val="65745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0,042 €</a:t>
                      </a:r>
                      <a:endParaRPr lang="it-IT" sz="18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65745E"/>
                          </a:solidFill>
                          <a:effectLst/>
                        </a:rPr>
                        <a:t>30%</a:t>
                      </a:r>
                      <a:endParaRPr lang="it-IT" sz="1800" b="0" i="0" u="none" strike="noStrike" dirty="0">
                        <a:solidFill>
                          <a:srgbClr val="65745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8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0,021 €</a:t>
                      </a:r>
                      <a:endParaRPr lang="it-IT" sz="18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09760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2896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77456" y="733596"/>
            <a:ext cx="77608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4000" dirty="0">
                <a:solidFill>
                  <a:srgbClr val="5A963C"/>
                </a:solidFill>
              </a:rPr>
              <a:t>Esempio RIPARTIZIONE INCENTIVO</a:t>
            </a:r>
            <a:endParaRPr sz="4000" dirty="0">
              <a:solidFill>
                <a:srgbClr val="5A963C"/>
              </a:solidFill>
            </a:endParaRP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C3D03A66-A087-4F23-B414-FCE615B91AB3}"/>
              </a:ext>
            </a:extLst>
          </p:cNvPr>
          <p:cNvSpPr txBox="1"/>
          <p:nvPr/>
        </p:nvSpPr>
        <p:spPr>
          <a:xfrm>
            <a:off x="877456" y="1851189"/>
            <a:ext cx="719097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2400" dirty="0">
                <a:solidFill>
                  <a:schemeClr val="bg1">
                    <a:lumMod val="50000"/>
                  </a:schemeClr>
                </a:solidFill>
              </a:rPr>
              <a:t>Ipotesi: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2400" dirty="0">
                <a:solidFill>
                  <a:schemeClr val="bg1">
                    <a:lumMod val="50000"/>
                  </a:schemeClr>
                </a:solidFill>
              </a:rPr>
              <a:t>Impianto: </a:t>
            </a:r>
            <a:r>
              <a:rPr lang="it-IT" sz="2400" dirty="0">
                <a:solidFill>
                  <a:srgbClr val="5A963C"/>
                </a:solidFill>
              </a:rPr>
              <a:t>100 kW (Produzione ≈ 125.000 kWh/anno)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2400" dirty="0">
                <a:solidFill>
                  <a:schemeClr val="bg1">
                    <a:lumMod val="50000"/>
                  </a:schemeClr>
                </a:solidFill>
              </a:rPr>
              <a:t>Energia condivisa: </a:t>
            </a:r>
            <a:r>
              <a:rPr lang="it-IT" sz="2400" dirty="0">
                <a:solidFill>
                  <a:srgbClr val="5A963C"/>
                </a:solidFill>
              </a:rPr>
              <a:t>≈ 100.000 kWh/anno (80%)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2400" dirty="0">
                <a:solidFill>
                  <a:schemeClr val="bg1">
                    <a:lumMod val="50000"/>
                  </a:schemeClr>
                </a:solidFill>
              </a:rPr>
              <a:t>Incentivo medio: </a:t>
            </a:r>
            <a:r>
              <a:rPr lang="it-IT" sz="2400" dirty="0">
                <a:solidFill>
                  <a:srgbClr val="5A963C"/>
                </a:solidFill>
              </a:rPr>
              <a:t>≈ 0,14 €/KWh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2400" dirty="0">
                <a:solidFill>
                  <a:schemeClr val="bg1">
                    <a:lumMod val="50000"/>
                  </a:schemeClr>
                </a:solidFill>
              </a:rPr>
              <a:t>Totale incentivo annuo: </a:t>
            </a:r>
            <a:r>
              <a:rPr lang="it-IT" sz="2400" dirty="0">
                <a:solidFill>
                  <a:srgbClr val="5A963C"/>
                </a:solidFill>
              </a:rPr>
              <a:t>≈ 14.000 €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endParaRPr lang="it-IT" sz="2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2400" dirty="0">
                <a:solidFill>
                  <a:schemeClr val="bg1">
                    <a:lumMod val="50000"/>
                  </a:schemeClr>
                </a:solidFill>
              </a:rPr>
              <a:t>Ripartizione: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2400" dirty="0">
                <a:solidFill>
                  <a:schemeClr val="bg1">
                    <a:lumMod val="50000"/>
                  </a:schemeClr>
                </a:solidFill>
              </a:rPr>
              <a:t>• Gestione CER (10%): </a:t>
            </a:r>
            <a:r>
              <a:rPr lang="it-IT" sz="2400" dirty="0">
                <a:solidFill>
                  <a:srgbClr val="5A963C"/>
                </a:solidFill>
              </a:rPr>
              <a:t>1.400 €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2400" dirty="0">
                <a:solidFill>
                  <a:schemeClr val="bg1">
                    <a:lumMod val="50000"/>
                  </a:schemeClr>
                </a:solidFill>
              </a:rPr>
              <a:t>• Produttori (30%): </a:t>
            </a:r>
            <a:r>
              <a:rPr lang="it-IT" sz="2400" dirty="0">
                <a:solidFill>
                  <a:srgbClr val="5A963C"/>
                </a:solidFill>
              </a:rPr>
              <a:t>4.200 €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2400" dirty="0">
                <a:solidFill>
                  <a:schemeClr val="bg1">
                    <a:lumMod val="50000"/>
                  </a:schemeClr>
                </a:solidFill>
              </a:rPr>
              <a:t>• Consumatori imprese (15%): </a:t>
            </a:r>
            <a:r>
              <a:rPr lang="it-IT" sz="2400" dirty="0">
                <a:solidFill>
                  <a:srgbClr val="5A963C"/>
                </a:solidFill>
              </a:rPr>
              <a:t>2.100 €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2400" dirty="0">
                <a:solidFill>
                  <a:schemeClr val="bg1">
                    <a:lumMod val="50000"/>
                  </a:schemeClr>
                </a:solidFill>
              </a:rPr>
              <a:t>• Consumatori non imprese (15%): </a:t>
            </a:r>
            <a:r>
              <a:rPr lang="it-IT" sz="2400" dirty="0">
                <a:solidFill>
                  <a:srgbClr val="5A963C"/>
                </a:solidFill>
              </a:rPr>
              <a:t>2.100 €</a:t>
            </a:r>
          </a:p>
          <a:p>
            <a:pPr>
              <a:defRPr sz="3400" b="1">
                <a:solidFill>
                  <a:srgbClr val="5A963C"/>
                </a:solidFill>
              </a:defRPr>
            </a:pPr>
            <a:r>
              <a:rPr lang="it-IT" sz="2400" dirty="0">
                <a:solidFill>
                  <a:schemeClr val="bg1">
                    <a:lumMod val="50000"/>
                  </a:schemeClr>
                </a:solidFill>
              </a:rPr>
              <a:t>• Finalità sociali (30%): </a:t>
            </a:r>
            <a:r>
              <a:rPr lang="it-IT" sz="2400" dirty="0">
                <a:solidFill>
                  <a:srgbClr val="5A963C"/>
                </a:solidFill>
              </a:rPr>
              <a:t>4.200 €</a:t>
            </a: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3FB78EC3-7602-4017-92DC-CE50012A8135}"/>
              </a:ext>
            </a:extLst>
          </p:cNvPr>
          <p:cNvSpPr/>
          <p:nvPr/>
        </p:nvSpPr>
        <p:spPr>
          <a:xfrm>
            <a:off x="9145524" y="0"/>
            <a:ext cx="3044952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400" b="1">
                <a:solidFill>
                  <a:srgbClr val="5A963C"/>
                </a:solidFill>
              </a:defRPr>
            </a:pPr>
            <a:endParaRPr lang="it-IT" sz="3400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5EF7BC8C-2B1E-4127-8CE9-E25460AF85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021453" y="2468399"/>
            <a:ext cx="1293091" cy="1293091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B5F98EDC-9A16-462A-87A9-8E22F4940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9195" y="3815283"/>
            <a:ext cx="1217606" cy="97905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C41665AE-2CF9-46C9-98A9-9EB38264E4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4940" y="5001815"/>
            <a:ext cx="1906116" cy="1190842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31A08E0-2B81-44C8-8618-B7E44CA0EED2}"/>
              </a:ext>
            </a:extLst>
          </p:cNvPr>
          <p:cNvSpPr txBox="1"/>
          <p:nvPr/>
        </p:nvSpPr>
        <p:spPr>
          <a:xfrm>
            <a:off x="9208654" y="619143"/>
            <a:ext cx="291869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chemeClr val="bg1">
                    <a:lumMod val="95000"/>
                  </a:schemeClr>
                </a:solidFill>
              </a:rPr>
              <a:t>CER</a:t>
            </a:r>
          </a:p>
          <a:p>
            <a:pPr algn="ctr"/>
            <a:r>
              <a:rPr lang="it-IT" sz="3200" b="1" dirty="0">
                <a:solidFill>
                  <a:schemeClr val="bg1">
                    <a:lumMod val="95000"/>
                  </a:schemeClr>
                </a:solidFill>
              </a:rPr>
              <a:t> Cuneo Energie Rinnovabili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108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30316" y="619143"/>
            <a:ext cx="68533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400" b="1">
                <a:solidFill>
                  <a:srgbClr val="5A963C"/>
                </a:solidFill>
              </a:defRPr>
            </a:pPr>
            <a:r>
              <a:rPr lang="it-IT" sz="4000" dirty="0">
                <a:solidFill>
                  <a:srgbClr val="5A963C"/>
                </a:solidFill>
              </a:rPr>
              <a:t>Sistema di gestione delle </a:t>
            </a:r>
          </a:p>
          <a:p>
            <a:pPr algn="ctr">
              <a:defRPr sz="3400" b="1">
                <a:solidFill>
                  <a:srgbClr val="5A963C"/>
                </a:solidFill>
              </a:defRPr>
            </a:pPr>
            <a:r>
              <a:rPr lang="it-IT" sz="4000" dirty="0">
                <a:solidFill>
                  <a:srgbClr val="5A963C"/>
                </a:solidFill>
              </a:rPr>
              <a:t>configurazioni</a:t>
            </a:r>
            <a:endParaRPr sz="4000" dirty="0">
              <a:solidFill>
                <a:srgbClr val="5A963C"/>
              </a:solidFill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3FB78EC3-7602-4017-92DC-CE50012A8135}"/>
              </a:ext>
            </a:extLst>
          </p:cNvPr>
          <p:cNvSpPr/>
          <p:nvPr/>
        </p:nvSpPr>
        <p:spPr>
          <a:xfrm>
            <a:off x="9145524" y="0"/>
            <a:ext cx="3044952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400" b="1">
                <a:solidFill>
                  <a:srgbClr val="5A963C"/>
                </a:solidFill>
              </a:defRPr>
            </a:pPr>
            <a:endParaRPr lang="it-IT" sz="3400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5EF7BC8C-2B1E-4127-8CE9-E25460AF85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021453" y="2468399"/>
            <a:ext cx="1293091" cy="1293091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B5F98EDC-9A16-462A-87A9-8E22F4940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9195" y="3815283"/>
            <a:ext cx="1217606" cy="97905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C41665AE-2CF9-46C9-98A9-9EB38264E4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4940" y="5001815"/>
            <a:ext cx="1906116" cy="1190842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31A08E0-2B81-44C8-8618-B7E44CA0EED2}"/>
              </a:ext>
            </a:extLst>
          </p:cNvPr>
          <p:cNvSpPr txBox="1"/>
          <p:nvPr/>
        </p:nvSpPr>
        <p:spPr>
          <a:xfrm>
            <a:off x="9208654" y="619143"/>
            <a:ext cx="291869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chemeClr val="bg1">
                    <a:lumMod val="95000"/>
                  </a:schemeClr>
                </a:solidFill>
              </a:rPr>
              <a:t>CER</a:t>
            </a:r>
          </a:p>
          <a:p>
            <a:pPr algn="ctr"/>
            <a:r>
              <a:rPr lang="it-IT" sz="3200" b="1" dirty="0">
                <a:solidFill>
                  <a:schemeClr val="bg1">
                    <a:lumMod val="95000"/>
                  </a:schemeClr>
                </a:solidFill>
              </a:rPr>
              <a:t> Cuneo Energie Rinnovabili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7D9BA09-2687-45AB-BC73-B8C1D4B0F7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419" y="2276969"/>
            <a:ext cx="8127176" cy="379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365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394</Words>
  <Application>Microsoft Office PowerPoint</Application>
  <PresentationFormat>Widescreen</PresentationFormat>
  <Paragraphs>111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Stefano Barbero</dc:creator>
  <cp:keywords/>
  <dc:description>generated using python-pptx</dc:description>
  <cp:lastModifiedBy>Stefano Barbero</cp:lastModifiedBy>
  <cp:revision>19</cp:revision>
  <cp:lastPrinted>2026-02-11T16:05:52Z</cp:lastPrinted>
  <dcterms:created xsi:type="dcterms:W3CDTF">2013-01-27T09:14:16Z</dcterms:created>
  <dcterms:modified xsi:type="dcterms:W3CDTF">2026-02-12T13:47:45Z</dcterms:modified>
  <cp:category/>
</cp:coreProperties>
</file>